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8134672" cy="3888432"/>
          </a:xfrm>
        </p:spPr>
        <p:txBody>
          <a:bodyPr>
            <a:normAutofit/>
          </a:bodyPr>
          <a:lstStyle/>
          <a:p>
            <a:r>
              <a:rPr lang="ru-RU" sz="4500" smtClean="0"/>
              <a:t>ИЗМЕНЕНИЯ В ПОРЯДОК ПРЕДОСТАВЛЕНИЯ </a:t>
            </a:r>
            <a:r>
              <a:rPr lang="ru-RU" sz="4500" b="1" smtClean="0"/>
              <a:t>«ОБЪЕДИНЕННОЙ СУБСИДИИ» </a:t>
            </a:r>
            <a:br>
              <a:rPr lang="ru-RU" sz="4500" b="1" smtClean="0"/>
            </a:br>
            <a:r>
              <a:rPr lang="ru-RU" sz="4500" smtClean="0"/>
              <a:t>В 2025 ГОДУ.</a:t>
            </a:r>
            <a:br>
              <a:rPr lang="ru-RU" sz="4500" smtClean="0"/>
            </a:br>
            <a:endParaRPr lang="ru-RU" sz="450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7160840" cy="1008112"/>
          </a:xfrm>
        </p:spPr>
        <p:txBody>
          <a:bodyPr>
            <a:normAutofit/>
          </a:bodyPr>
          <a:lstStyle/>
          <a:p>
            <a:pPr algn="r"/>
            <a:r>
              <a:rPr lang="ru-RU" sz="1900" smtClean="0"/>
              <a:t>Начальник отдела бюджетного финансирования</a:t>
            </a:r>
          </a:p>
          <a:p>
            <a:pPr algn="r"/>
            <a:r>
              <a:rPr lang="ru-RU" sz="1900" smtClean="0"/>
              <a:t>Колчанова Татьяна Михайловна</a:t>
            </a:r>
            <a:endParaRPr lang="ru-RU" sz="1900"/>
          </a:p>
        </p:txBody>
      </p:sp>
    </p:spTree>
    <p:extLst>
      <p:ext uri="{BB962C8B-B14F-4D97-AF65-F5344CB8AC3E}">
        <p14:creationId xmlns:p14="http://schemas.microsoft.com/office/powerpoint/2010/main" val="1335787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634082"/>
          </a:xfrm>
        </p:spPr>
        <p:txBody>
          <a:bodyPr>
            <a:noAutofit/>
          </a:bodyPr>
          <a:lstStyle/>
          <a:p>
            <a:pPr algn="l"/>
            <a:r>
              <a:rPr lang="ru-RU" sz="2700" b="1" smtClean="0"/>
              <a:t>Изменения в «Объединенную» субсидию в 2025 году</a:t>
            </a:r>
            <a:endParaRPr lang="ru-RU" sz="2700" b="1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900" smtClean="0"/>
              <a:t>Бюджетные ассигнования: 2024 г. – 861 313,3 тыс. руб., 2025 г. – 932 416,4 тыс. руб.</a:t>
            </a:r>
          </a:p>
          <a:p>
            <a:pPr marL="0" indent="0">
              <a:buNone/>
            </a:pPr>
            <a:endParaRPr lang="ru-RU" sz="1000" smtClean="0"/>
          </a:p>
          <a:p>
            <a:pPr marL="0" indent="0">
              <a:buNone/>
            </a:pPr>
            <a:r>
              <a:rPr lang="ru-RU" sz="2500" b="1" u="sng" smtClean="0"/>
              <a:t>Сохранены приоритетные направления: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>
                <a:ea typeface="Calibri"/>
                <a:cs typeface="Calibri"/>
              </a:rPr>
              <a:t>На поддержку племенного </a:t>
            </a:r>
            <a:r>
              <a:rPr lang="ru-RU" sz="2200" smtClean="0">
                <a:ea typeface="Calibri"/>
                <a:cs typeface="Calibri"/>
              </a:rPr>
              <a:t>животноводства;</a:t>
            </a:r>
            <a:endParaRPr lang="ru-RU" sz="220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smtClean="0">
                <a:ea typeface="Calibri"/>
                <a:cs typeface="Calibri"/>
              </a:rPr>
              <a:t>На </a:t>
            </a:r>
            <a:r>
              <a:rPr lang="ru-RU" sz="2200">
                <a:ea typeface="Calibri"/>
                <a:cs typeface="Calibri"/>
              </a:rPr>
              <a:t>поддержку элитного семеноводства и (или) на приобретение семян, произведенных в рамках Федеральной научно-технической </a:t>
            </a:r>
            <a:r>
              <a:rPr lang="ru-RU" sz="2200" smtClean="0">
                <a:ea typeface="Calibri"/>
                <a:cs typeface="Calibri"/>
              </a:rPr>
              <a:t>программы;</a:t>
            </a:r>
            <a:endParaRPr lang="ru-RU" sz="220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smtClean="0">
                <a:ea typeface="Calibri"/>
                <a:cs typeface="Calibri"/>
              </a:rPr>
              <a:t>На </a:t>
            </a:r>
            <a:r>
              <a:rPr lang="ru-RU" sz="2200">
                <a:ea typeface="Calibri"/>
                <a:cs typeface="Calibri"/>
              </a:rPr>
              <a:t>поддержку производства продукции плодово-ягодных насаждений, включая посадочный материал, закладку и уход за многолетними насаждениями, включая </a:t>
            </a:r>
            <a:r>
              <a:rPr lang="ru-RU" sz="2200" smtClean="0">
                <a:ea typeface="Calibri"/>
                <a:cs typeface="Calibri"/>
              </a:rPr>
              <a:t>питомники; </a:t>
            </a:r>
            <a:endParaRPr lang="ru-RU" sz="220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>
                <a:ea typeface="Calibri"/>
                <a:cs typeface="Calibri"/>
              </a:rPr>
              <a:t>На поддержку производства </a:t>
            </a:r>
            <a:r>
              <a:rPr lang="ru-RU" sz="2200" smtClean="0">
                <a:ea typeface="Calibri"/>
                <a:cs typeface="Calibri"/>
              </a:rPr>
              <a:t>молока;</a:t>
            </a:r>
            <a:endParaRPr lang="ru-RU" sz="220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smtClean="0">
                <a:ea typeface="Calibri"/>
                <a:cs typeface="Calibri"/>
              </a:rPr>
              <a:t>На </a:t>
            </a:r>
            <a:r>
              <a:rPr lang="ru-RU" sz="2200">
                <a:ea typeface="Calibri"/>
                <a:cs typeface="Calibri"/>
              </a:rPr>
              <a:t>поддержку мясного </a:t>
            </a:r>
            <a:r>
              <a:rPr lang="ru-RU" sz="2200" smtClean="0">
                <a:ea typeface="Calibri"/>
                <a:cs typeface="Calibri"/>
              </a:rPr>
              <a:t>скотоводства;</a:t>
            </a:r>
            <a:endParaRPr lang="ru-RU" sz="220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>
                <a:ea typeface="Calibri"/>
                <a:cs typeface="Calibri"/>
              </a:rPr>
              <a:t>На сельскохозяйственное </a:t>
            </a:r>
            <a:r>
              <a:rPr lang="ru-RU" sz="2200" smtClean="0">
                <a:ea typeface="Calibri"/>
                <a:cs typeface="Calibri"/>
              </a:rPr>
              <a:t>страхование.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900" smtClean="0">
              <a:ea typeface="Calibri"/>
              <a:cs typeface="Calibri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20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2500" smtClean="0"/>
          </a:p>
          <a:p>
            <a:pPr marL="0" indent="0">
              <a:buNone/>
            </a:pPr>
            <a:endParaRPr lang="ru-RU" sz="2500" smtClean="0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11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2002234"/>
          </a:xfrm>
        </p:spPr>
        <p:txBody>
          <a:bodyPr>
            <a:normAutofit fontScale="9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</a:pPr>
            <a:r>
              <a:rPr lang="ru-RU" sz="2000" i="1" smtClean="0">
                <a:ea typeface="Calibri"/>
                <a:cs typeface="Calibri"/>
              </a:rPr>
              <a:t/>
            </a:r>
            <a:br>
              <a:rPr lang="ru-RU" sz="2000" i="1" smtClean="0">
                <a:ea typeface="Calibri"/>
                <a:cs typeface="Calibri"/>
              </a:rPr>
            </a:br>
            <a:r>
              <a:rPr lang="ru-RU" sz="2000" i="1">
                <a:ea typeface="Calibri"/>
                <a:cs typeface="Calibri"/>
              </a:rPr>
              <a:t/>
            </a:r>
            <a:br>
              <a:rPr lang="ru-RU" sz="2000" i="1">
                <a:ea typeface="Calibri"/>
                <a:cs typeface="Calibri"/>
              </a:rPr>
            </a:br>
            <a:r>
              <a:rPr lang="ru-RU" sz="2400" smtClean="0">
                <a:ea typeface="Calibri"/>
                <a:cs typeface="Calibri"/>
              </a:rPr>
              <a:t>При </a:t>
            </a:r>
            <a:r>
              <a:rPr lang="ru-RU" sz="2400">
                <a:ea typeface="Calibri"/>
                <a:cs typeface="Calibri"/>
              </a:rPr>
              <a:t>этом, субсидия на поддержку «проведения агротехнологических работ» («несвязанная поддержка») будет </a:t>
            </a:r>
            <a:r>
              <a:rPr lang="ru-RU" sz="2400" smtClean="0">
                <a:ea typeface="Calibri"/>
                <a:cs typeface="Calibri"/>
              </a:rPr>
              <a:t>предоставлятся </a:t>
            </a:r>
            <a:r>
              <a:rPr lang="ru-RU" sz="2400" b="1" smtClean="0">
                <a:ea typeface="Calibri"/>
                <a:cs typeface="Calibri"/>
              </a:rPr>
              <a:t> </a:t>
            </a:r>
            <a:r>
              <a:rPr lang="ru-RU" sz="2400" b="1">
                <a:ea typeface="Calibri"/>
                <a:cs typeface="Calibri"/>
              </a:rPr>
              <a:t>только субъектам СФО и ДФО.</a:t>
            </a:r>
            <a:br>
              <a:rPr lang="ru-RU" sz="2400" b="1">
                <a:ea typeface="Calibri"/>
                <a:cs typeface="Calibri"/>
              </a:rPr>
            </a:br>
            <a:r>
              <a:rPr lang="ru-RU" sz="2000" b="1" smtClean="0"/>
              <a:t/>
            </a:r>
            <a:br>
              <a:rPr lang="ru-RU" sz="2000" b="1" smtClean="0"/>
            </a:br>
            <a:endParaRPr lang="ru-RU" sz="200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2492897"/>
            <a:ext cx="8229600" cy="23042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500" b="1" dirty="0"/>
              <a:t>За счет перераспределения средств с «несвязанной поддержки» увеличивается объем субсидии по направлениям: </a:t>
            </a:r>
            <a:r>
              <a:rPr lang="ru-RU" sz="2500" dirty="0"/>
              <a:t/>
            </a:r>
            <a:br>
              <a:rPr lang="ru-RU" sz="2500" dirty="0"/>
            </a:br>
            <a:r>
              <a:rPr lang="ru-RU" sz="2200" dirty="0" smtClean="0"/>
              <a:t> - закладка </a:t>
            </a:r>
            <a:r>
              <a:rPr lang="ru-RU" sz="2200" dirty="0"/>
              <a:t>и уход </a:t>
            </a:r>
            <a:r>
              <a:rPr lang="ru-RU" sz="2200" dirty="0" smtClean="0"/>
              <a:t>за многолетними </a:t>
            </a:r>
            <a:r>
              <a:rPr lang="ru-RU" sz="2200" dirty="0"/>
              <a:t>насаждениями, включая питомники (на </a:t>
            </a:r>
            <a:r>
              <a:rPr lang="ru-RU" sz="2200" dirty="0" smtClean="0"/>
              <a:t>62635,7 </a:t>
            </a:r>
            <a:r>
              <a:rPr lang="ru-RU" sz="2200" dirty="0" err="1" smtClean="0"/>
              <a:t>тыс.руб</a:t>
            </a:r>
            <a:r>
              <a:rPr lang="ru-RU" sz="2200" dirty="0"/>
              <a:t>.); </a:t>
            </a:r>
            <a:endParaRPr lang="ru-RU" sz="2200" dirty="0" smtClean="0"/>
          </a:p>
          <a:p>
            <a:pPr marL="0" indent="0" algn="just">
              <a:buNone/>
            </a:pPr>
            <a:r>
              <a:rPr lang="ru-RU" sz="2200" dirty="0" smtClean="0"/>
              <a:t>-  </a:t>
            </a:r>
            <a:r>
              <a:rPr lang="ru-RU" sz="2200" dirty="0"/>
              <a:t>страховка (на </a:t>
            </a:r>
            <a:r>
              <a:rPr lang="ru-RU" sz="2200" dirty="0" smtClean="0"/>
              <a:t>5476,6 тыс. руб</a:t>
            </a:r>
            <a:r>
              <a:rPr lang="ru-RU" sz="2200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2311923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/>
              <a:t>Вступают в силу 3 новых условия к получателям субсидий:</a:t>
            </a:r>
            <a:endParaRPr lang="ru-RU" b="1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ru-RU" sz="2200" b="1" dirty="0" smtClean="0"/>
              <a:t>Отсутствие</a:t>
            </a:r>
            <a:r>
              <a:rPr lang="ru-RU" sz="2200" dirty="0" smtClean="0"/>
              <a:t> у получателя субсидии </a:t>
            </a:r>
            <a:r>
              <a:rPr lang="ru-RU" sz="2200" b="1" dirty="0" smtClean="0"/>
              <a:t>просроченной задолженности </a:t>
            </a:r>
            <a:r>
              <a:rPr lang="ru-RU" sz="2200" dirty="0" smtClean="0"/>
              <a:t>перед ФГБУ «</a:t>
            </a:r>
            <a:r>
              <a:rPr lang="ru-RU" sz="2200" dirty="0" err="1" smtClean="0"/>
              <a:t>Калугамелиоводхоз</a:t>
            </a:r>
            <a:r>
              <a:rPr lang="ru-RU" sz="2200" dirty="0" smtClean="0"/>
              <a:t>»  </a:t>
            </a:r>
            <a:r>
              <a:rPr lang="ru-RU" sz="2200" b="1" dirty="0" smtClean="0"/>
              <a:t>за услуги по подаче (отводу) воды</a:t>
            </a:r>
            <a:r>
              <a:rPr lang="ru-RU" sz="2200" dirty="0" smtClean="0"/>
              <a:t> в размере не более 50 тыс. руб.</a:t>
            </a:r>
          </a:p>
          <a:p>
            <a:pPr marL="514350" indent="-514350" algn="just">
              <a:buAutoNum type="arabicPeriod"/>
            </a:pPr>
            <a:r>
              <a:rPr lang="ru-RU" sz="2200" b="1" dirty="0"/>
              <a:t>Документальное</a:t>
            </a:r>
            <a:r>
              <a:rPr lang="ru-RU" sz="2200" dirty="0"/>
              <a:t>  подтверждение наличия у получателей </a:t>
            </a:r>
            <a:r>
              <a:rPr lang="ru-RU" sz="2200" dirty="0" smtClean="0"/>
              <a:t>субсидий  </a:t>
            </a:r>
            <a:r>
              <a:rPr lang="ru-RU" sz="2200" b="1" dirty="0"/>
              <a:t>прав пользования земельными участками</a:t>
            </a:r>
            <a:r>
              <a:rPr lang="ru-RU" sz="2200" dirty="0"/>
              <a:t>, на которых осуществляется или планируется осуществлять сельскохозяйственное </a:t>
            </a:r>
            <a:r>
              <a:rPr lang="ru-RU" sz="2200" dirty="0" smtClean="0"/>
              <a:t>производство.</a:t>
            </a:r>
          </a:p>
          <a:p>
            <a:pPr marL="514350" indent="-514350" algn="just">
              <a:buAutoNum type="arabicPeriod"/>
            </a:pPr>
            <a:r>
              <a:rPr lang="ru-RU" sz="2200" b="1" dirty="0"/>
              <a:t>Внесение</a:t>
            </a:r>
            <a:r>
              <a:rPr lang="ru-RU" sz="2200" dirty="0"/>
              <a:t> в государственный реестр земель сельскохозяйственного назначения сведений, которые представляются собственниками земельных участков, землепользователями, землевладельцами и арендаторами земельных участков, на которых осуществляется или планируется осуществлять сельскохозяйственное производство, в соответствии с приложением </a:t>
            </a:r>
            <a:r>
              <a:rPr lang="ru-RU" sz="2200" dirty="0" smtClean="0"/>
              <a:t>№ </a:t>
            </a:r>
            <a:r>
              <a:rPr lang="ru-RU" sz="2200" dirty="0"/>
              <a:t>1 к Правилам ведения государственного реестра земель сельскохозяйственного назначения, утвержденным постановлением Правительства Российской Федерации от 2 февраля 2023 г. </a:t>
            </a:r>
            <a:r>
              <a:rPr lang="ru-RU" sz="2200" dirty="0" smtClean="0"/>
              <a:t>№ </a:t>
            </a:r>
            <a:r>
              <a:rPr lang="ru-RU" sz="2200" dirty="0"/>
              <a:t>154 </a:t>
            </a:r>
            <a:r>
              <a:rPr lang="ru-RU" sz="2200" dirty="0" smtClean="0"/>
              <a:t>«О </a:t>
            </a:r>
            <a:r>
              <a:rPr lang="ru-RU" sz="2200" dirty="0"/>
              <a:t>порядке ведения государственного реестра земель сельскохозяйственного </a:t>
            </a:r>
            <a:r>
              <a:rPr lang="ru-RU" sz="2200" dirty="0" smtClean="0"/>
              <a:t>назначения».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9216009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253</Words>
  <Application>Microsoft Office PowerPoint</Application>
  <PresentationFormat>Экран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ИЗМЕНЕНИЯ В ПОРЯДОК ПРЕДОСТАВЛЕНИЯ «ОБЪЕДИНЕННОЙ СУБСИДИИ»  В 2025 ГОДУ. </vt:lpstr>
      <vt:lpstr>Изменения в «Объединенную» субсидию в 2025 году</vt:lpstr>
      <vt:lpstr>  При этом, субсидия на поддержку «проведения агротехнологических работ» («несвязанная поддержка») будет предоставлятся  только субъектам СФО и ДФО.  </vt:lpstr>
      <vt:lpstr>Вступают в силу 3 новых условия к получателям субсидий: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В ПОРЯДОК ПРЕДОСТАВЛЕНИЯ «ОБЪЕДЕННОЙ СУБСИДИИ»  В 2025 ГОДУ.</dc:title>
  <dc:creator>Иванова Елена Борисовна</dc:creator>
  <cp:lastModifiedBy>Иванова Елена Борисовна</cp:lastModifiedBy>
  <cp:revision>13</cp:revision>
  <cp:lastPrinted>2025-01-14T12:29:16Z</cp:lastPrinted>
  <dcterms:created xsi:type="dcterms:W3CDTF">2025-01-14T11:36:38Z</dcterms:created>
  <dcterms:modified xsi:type="dcterms:W3CDTF">2025-01-15T08:05:34Z</dcterms:modified>
</cp:coreProperties>
</file>